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7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604C1-52F9-438C-BF39-045E06F1309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54D9F-77BE-43EB-8FAD-0204434AC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6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70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4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4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4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4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4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4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4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4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4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4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4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4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4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4D9F-77BE-43EB-8FAD-0204434ACC4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="" xmlns:a16="http://schemas.microsoft.com/office/drawing/2014/main" id="{FC377FE1-6E59-4343-A4E2-7C1D70A53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" y="0"/>
            <a:ext cx="91368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74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obr-e5cloud-02-gpt-msk.1c.ru/briefcase.html#path=/-4/8855/12795/1559/&amp;id=1559&amp;type=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nline-obr-e5cloud-02-gpt-msk.1c.ru/briefcase.html#path=/-4/10474/1581/&amp;id=1581&amp;type=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obr-e5cloud-02-gpt-msk.1c.ru/briefcase.html#path=/-4/8855/13535/10315/&amp;id=10315&amp;type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obr-e5cloud-02-gpt-msk.1c.ru/briefcase.html#path=/-1/&amp;id=-1&amp;type=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obr-e5cloud-02-gpt-msk.1c.ru/library.html#id=5003&amp;type=1&amp;path=/26/29/9925/9927/993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aegova@yandex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obr-e5cloud-02-gpt-msk.1c.ru/briefcase.html#path=/-1/12695/&amp;id=12695&amp;type=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obr-e5cloud-02-gpt-msk.1c.ru/briefcase.html#path=/-2/1010/&amp;id=1010&amp;type=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obr-e5cloud-02-gpt-msk.1c.ru/library.html#id=1051&amp;type=4&amp;path=/26/29/10145/1021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obr-e5cloud-02-gpt-msk.1c.ru/library.html#id=9725&amp;type=1&amp;path=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obr-e5cloud-02-gpt-msk.1c.ru/briefcase.html#id=1592&amp;type=4&amp;path=/-1/1592/&amp;mode=ed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>
            <a:extLst>
              <a:ext uri="{FF2B5EF4-FFF2-40B4-BE49-F238E27FC236}">
                <a16:creationId xmlns="" xmlns:a16="http://schemas.microsoft.com/office/drawing/2014/main" id="{393D16F8-71F3-4EE1-97F4-559E576C4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16" y="1724009"/>
            <a:ext cx="8301739" cy="23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ctr"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latin typeface="Futura PT Demi" panose="020B0702020204020303"/>
                <a:cs typeface="Times New Roman" panose="02020603050405020304" pitchFamily="18" charset="0"/>
              </a:rPr>
              <a:t>«Математика и </a:t>
            </a:r>
          </a:p>
          <a:p>
            <a:pPr algn="ctr"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latin typeface="Futura PT Demi" panose="020B0702020204020303"/>
                <a:cs typeface="Times New Roman" panose="02020603050405020304" pitchFamily="18" charset="0"/>
              </a:rPr>
              <a:t>Информатика (и не только)</a:t>
            </a:r>
          </a:p>
          <a:p>
            <a:pPr algn="ctr"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latin typeface="Futura PT Demi" panose="020B0702020204020303"/>
                <a:cs typeface="Times New Roman" panose="02020603050405020304" pitchFamily="18" charset="0"/>
              </a:rPr>
              <a:t> в 1С»</a:t>
            </a:r>
            <a:endParaRPr lang="ru-RU" sz="3600" b="1" i="0" dirty="0">
              <a:solidFill>
                <a:srgbClr val="C00000"/>
              </a:solidFill>
              <a:effectLst/>
              <a:latin typeface="Futura PT Demi" panose="020B0702020204020303"/>
            </a:endParaRPr>
          </a:p>
        </p:txBody>
      </p:sp>
      <p:sp>
        <p:nvSpPr>
          <p:cNvPr id="6147" name="Прямоугольник 8">
            <a:extLst>
              <a:ext uri="{FF2B5EF4-FFF2-40B4-BE49-F238E27FC236}">
                <a16:creationId xmlns="" xmlns:a16="http://schemas.microsoft.com/office/drawing/2014/main" id="{13AA639E-A127-4344-B580-B7B8B161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630" y="4092401"/>
            <a:ext cx="27027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TextBox 9">
            <a:extLst>
              <a:ext uri="{FF2B5EF4-FFF2-40B4-BE49-F238E27FC236}">
                <a16:creationId xmlns="" xmlns:a16="http://schemas.microsoft.com/office/drawing/2014/main" id="{163D70D3-B9D0-4CC3-AA0C-ECA7BAB8C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31" y="4813568"/>
            <a:ext cx="35189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 smtClean="0">
                <a:solidFill>
                  <a:srgbClr val="1C1C1C"/>
                </a:solidFill>
              </a:rPr>
              <a:t>Н.М. Ежова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 smtClean="0">
                <a:solidFill>
                  <a:srgbClr val="1C1C1C"/>
                </a:solidFill>
              </a:rPr>
              <a:t>Преподаватель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 smtClean="0">
                <a:solidFill>
                  <a:srgbClr val="1C1C1C"/>
                </a:solidFill>
              </a:rPr>
              <a:t>Мурманский колледж искусств</a:t>
            </a:r>
            <a:endParaRPr lang="ru-RU" altLang="ru-RU" sz="1600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965290" y="395927"/>
            <a:ext cx="7550060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Тесты (и другие ресурсы)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487131" y="809598"/>
            <a:ext cx="8471105" cy="3744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Для меня существенным в «самодеятельных» тестах оказалась возможность исправлять свои ошибки «на ходу».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Разработчики, что естественно, тоже допускают ошибки. И ошибки в тестах мешают правильно оценивать результаты студентов (я просто подсказывала студентам «правильный» ответ, чтобы не следить за этим в результатах, тем более вопросы перемешиваются).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Кроме того, как уже говорила, в тестах могут быть и вопросы, которые мы не проходили. Также тяжело, когда вопросов более 15-ти. Я сама сделала один тест – рабочий и один – демонстрационный, где студентам ( и преподавателям) показываю, как почти все виды вопросов.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Здесь ссылочки,  а на следующем кадре «</a:t>
            </a:r>
            <a:r>
              <a:rPr lang="ru-RU" sz="2400" dirty="0" err="1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фоточки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»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hlinkClick r:id="rId3"/>
            </a:endParaRPr>
          </a:p>
          <a:p>
            <a:pPr marL="0" indent="0" algn="ctr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hlinkClick r:id="rId3"/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Рабочий, 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      </a:t>
            </a:r>
            <a:r>
              <a:rPr lang="ru-RU" sz="2400" dirty="0" err="1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Демо</a:t>
            </a: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39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965290" y="395927"/>
            <a:ext cx="7550060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Тесты (и другие ресурсы)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23518" r="27301" b="14444"/>
          <a:stretch/>
        </p:blipFill>
        <p:spPr bwMode="auto">
          <a:xfrm>
            <a:off x="539552" y="1268760"/>
            <a:ext cx="46085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9563385">
            <a:off x="2104627" y="2247256"/>
            <a:ext cx="3012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Рабочий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2" t="21652" r="40416" b="6481"/>
          <a:stretch/>
        </p:blipFill>
        <p:spPr bwMode="auto">
          <a:xfrm>
            <a:off x="4355976" y="2725813"/>
            <a:ext cx="4333870" cy="370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 rot="1353501">
            <a:off x="6617357" y="3039447"/>
            <a:ext cx="200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Демо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89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965290" y="395927"/>
            <a:ext cx="7550060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Тесты (и другие ресурсы)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468751" y="1340768"/>
            <a:ext cx="8471105" cy="3744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Материал  удается готовить не только самому, но и брать из самой Базы 1С. Точнее,  из работ студентов, к примеру, по одному заданию по 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Астрономии 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(внутри Виртуальных моделей по математике).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1. </a:t>
            </a:r>
            <a:r>
              <a:rPr lang="ru-RU" sz="2400" dirty="0" err="1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Сам.работа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 2. Будущий тест-мозаика</a:t>
            </a: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25556" r="25000" b="4444"/>
          <a:stretch/>
        </p:blipFill>
        <p:spPr bwMode="auto">
          <a:xfrm>
            <a:off x="461739" y="3068960"/>
            <a:ext cx="4242564" cy="362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29259" r="22604" b="10185"/>
          <a:stretch/>
        </p:blipFill>
        <p:spPr bwMode="auto">
          <a:xfrm>
            <a:off x="3779419" y="3280817"/>
            <a:ext cx="4717079" cy="334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1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965290" y="395927"/>
            <a:ext cx="7550060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Тесты (и другие ресурсы)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468751" y="1340768"/>
            <a:ext cx="8471105" cy="3744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И, наконец, здесь широкое поле для постановки задач творческого характера.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 информатике, по ЦМТ, по Информационным технологиям.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Для студентов, будущих преподавателей, очень важно  уметь  именно перерабатывать, интерпретировать,  приспосабливать  исходную информацию для разных целевых аудиторий.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Организация работы и результаты: 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Переходим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или нет?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Тогда расскажу и покажу со следующего слайда.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125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965290" y="395927"/>
            <a:ext cx="7550060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Тесты (и другие ресурсы)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3" r="56771" b="18148"/>
          <a:stretch/>
        </p:blipFill>
        <p:spPr bwMode="auto">
          <a:xfrm>
            <a:off x="467544" y="1090614"/>
            <a:ext cx="4643340" cy="39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10838" r="33333"/>
          <a:stretch/>
        </p:blipFill>
        <p:spPr bwMode="auto">
          <a:xfrm>
            <a:off x="3563888" y="1700809"/>
            <a:ext cx="5337448" cy="486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 rot="1013562">
            <a:off x="-167864" y="5376569"/>
            <a:ext cx="4091154" cy="6946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PT Demi" pitchFamily="34" charset="-52"/>
              </a:rPr>
              <a:t>Проблемки странички и их решения</a:t>
            </a:r>
            <a:endParaRPr lang="ru-RU" altLang="ru-RU" sz="2400" dirty="0">
              <a:solidFill>
                <a:schemeClr val="tx2">
                  <a:lumMod val="60000"/>
                  <a:lumOff val="40000"/>
                </a:schemeClr>
              </a:solidFill>
              <a:latin typeface="Futura PT Demi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231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965290" y="395927"/>
            <a:ext cx="7550060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Цифровые музыкальные технологии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9629" r="38228" b="51296"/>
          <a:stretch/>
        </p:blipFill>
        <p:spPr bwMode="auto">
          <a:xfrm>
            <a:off x="179512" y="908720"/>
            <a:ext cx="59944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15903" r="60208" b="4629"/>
          <a:stretch/>
        </p:blipFill>
        <p:spPr bwMode="auto">
          <a:xfrm>
            <a:off x="5553174" y="777798"/>
            <a:ext cx="2950096" cy="413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15903" r="55730" b="42593"/>
          <a:stretch/>
        </p:blipFill>
        <p:spPr bwMode="auto">
          <a:xfrm>
            <a:off x="956410" y="3356992"/>
            <a:ext cx="4343400" cy="2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3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9552" y="1340768"/>
            <a:ext cx="7120404" cy="4698563"/>
            <a:chOff x="611560" y="476672"/>
            <a:chExt cx="7120404" cy="46985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3" t="24965" r="29535" b="12162"/>
            <a:stretch/>
          </p:blipFill>
          <p:spPr bwMode="auto">
            <a:xfrm>
              <a:off x="611560" y="476672"/>
              <a:ext cx="4944140" cy="4072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59" t="20370" r="48169" b="27100"/>
            <a:stretch/>
          </p:blipFill>
          <p:spPr bwMode="auto">
            <a:xfrm>
              <a:off x="3053638" y="1772816"/>
              <a:ext cx="4678326" cy="3402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1835696" y="404664"/>
            <a:ext cx="4138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dirty="0">
                <a:solidFill>
                  <a:srgbClr val="C00000"/>
                </a:solidFill>
                <a:latin typeface="Futura PT Demi" pitchFamily="34" charset="-52"/>
              </a:rPr>
              <a:t>Цифровые музыкальные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32589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965290" y="395927"/>
            <a:ext cx="7550060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Цифровые музыкальные технологии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20185" r="52187" b="6666"/>
          <a:stretch/>
        </p:blipFill>
        <p:spPr bwMode="auto">
          <a:xfrm>
            <a:off x="467544" y="836712"/>
            <a:ext cx="48641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5903" r="66250" b="32963"/>
          <a:stretch/>
        </p:blipFill>
        <p:spPr bwMode="auto">
          <a:xfrm>
            <a:off x="4356810" y="3212976"/>
            <a:ext cx="2997200" cy="350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6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965290" y="395926"/>
            <a:ext cx="7550060" cy="69468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Менеджмент (структуры организации) + ИТ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15903" r="57604" b="13333"/>
          <a:stretch/>
        </p:blipFill>
        <p:spPr bwMode="auto">
          <a:xfrm>
            <a:off x="284436" y="1196752"/>
            <a:ext cx="4203610" cy="485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17407" r="56146" b="44630"/>
          <a:stretch/>
        </p:blipFill>
        <p:spPr bwMode="auto">
          <a:xfrm>
            <a:off x="4171950" y="908720"/>
            <a:ext cx="43434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15903" r="60313" b="46296"/>
          <a:stretch/>
        </p:blipFill>
        <p:spPr bwMode="auto">
          <a:xfrm>
            <a:off x="4283968" y="3758407"/>
            <a:ext cx="3860800" cy="259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t="21350" r="61358" b="27448"/>
          <a:stretch/>
        </p:blipFill>
        <p:spPr bwMode="auto">
          <a:xfrm>
            <a:off x="7020272" y="3356992"/>
            <a:ext cx="1904428" cy="184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3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965290" y="395927"/>
            <a:ext cx="7550060" cy="6946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Коммуникация со студентами</a:t>
            </a:r>
          </a:p>
          <a:p>
            <a:pPr algn="ctr"/>
            <a:r>
              <a:rPr lang="ru-RU" altLang="ru-RU" sz="2800" smtClean="0">
                <a:solidFill>
                  <a:srgbClr val="C00000"/>
                </a:solidFill>
                <a:latin typeface="Futura PT Demi" pitchFamily="34" charset="-52"/>
              </a:rPr>
              <a:t>(работа </a:t>
            </a:r>
            <a:r>
              <a:rPr lang="ru-RU" altLang="ru-RU" sz="2800" smtClean="0">
                <a:solidFill>
                  <a:srgbClr val="C00000"/>
                </a:solidFill>
                <a:latin typeface="Futura PT Demi" pitchFamily="34" charset="-52"/>
              </a:rPr>
              <a:t>в одном поле)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18148" r="71458" b="47222"/>
          <a:stretch/>
        </p:blipFill>
        <p:spPr bwMode="auto">
          <a:xfrm>
            <a:off x="107504" y="1068413"/>
            <a:ext cx="4896544" cy="462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15903" r="69167" b="37408"/>
          <a:stretch/>
        </p:blipFill>
        <p:spPr bwMode="auto">
          <a:xfrm>
            <a:off x="3923928" y="1484784"/>
            <a:ext cx="4467076" cy="511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9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965290" y="395927"/>
            <a:ext cx="7550060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Сложности с Информатикой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323528" y="1268760"/>
            <a:ext cx="8471105" cy="35786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Информатика наука молодая и терминология все еще не «утряслась». Информация – понятие многогранное.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1С удивительно компактно представлено  множество подходов. 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Глянем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? 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58101"/>
            <a:ext cx="5589828" cy="314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1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2323487"/>
            <a:ext cx="7550060" cy="69468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ru-RU" sz="2800" dirty="0" smtClean="0">
                <a:solidFill>
                  <a:srgbClr val="C00000"/>
                </a:solidFill>
                <a:latin typeface="Futura PT Demi" pitchFamily="34" charset="-52"/>
                <a:hlinkClick r:id="rId3"/>
              </a:rPr>
              <a:t>naegova@yandex.ru</a:t>
            </a:r>
            <a:r>
              <a:rPr lang="en-US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 </a:t>
            </a:r>
            <a:endParaRPr lang="ru-RU" altLang="ru-RU" sz="2800" dirty="0" smtClean="0">
              <a:solidFill>
                <a:srgbClr val="C00000"/>
              </a:solidFill>
              <a:latin typeface="Futura PT Demi" pitchFamily="34" charset="-52"/>
            </a:endParaRPr>
          </a:p>
          <a:p>
            <a:pPr algn="ctr"/>
            <a:endParaRPr lang="ru-RU" altLang="ru-RU" sz="2800" dirty="0" smtClean="0">
              <a:solidFill>
                <a:srgbClr val="C00000"/>
              </a:solidFill>
              <a:latin typeface="Futura PT Demi" pitchFamily="34" charset="-52"/>
            </a:endParaRPr>
          </a:p>
          <a:p>
            <a:pPr algn="ctr"/>
            <a:r>
              <a:rPr lang="ru-RU" alt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PT Demi" pitchFamily="34" charset="-52"/>
              </a:rPr>
              <a:t>Наталия Михайловна Ежова </a:t>
            </a:r>
            <a:endParaRPr lang="ru-RU" altLang="ru-RU" sz="2800" dirty="0">
              <a:solidFill>
                <a:schemeClr val="tx2">
                  <a:lumMod val="60000"/>
                  <a:lumOff val="40000"/>
                </a:schemeClr>
              </a:solidFill>
              <a:latin typeface="Futura PT Demi" pitchFamily="34" charset="-52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476672"/>
            <a:ext cx="7550060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Ну вот и все!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422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965290" y="395927"/>
            <a:ext cx="7550060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Портфель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323528" y="1268760"/>
            <a:ext cx="8471105" cy="35786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/>
              <a:t>Но </a:t>
            </a:r>
            <a:r>
              <a:rPr lang="ru-RU" sz="2400" dirty="0"/>
              <a:t>у нас времени </a:t>
            </a:r>
            <a:r>
              <a:rPr lang="ru-RU" sz="2400" dirty="0" smtClean="0"/>
              <a:t>мало, студенты все в музыке </a:t>
            </a:r>
            <a:r>
              <a:rPr lang="ru-RU" sz="2400" dirty="0"/>
              <a:t>и надо выбрать </a:t>
            </a:r>
            <a:r>
              <a:rPr lang="ru-RU" sz="2400" dirty="0" smtClean="0"/>
              <a:t>основное. 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 тут на помощь приходит Портфель. 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Глянем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? 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60" y="2060848"/>
            <a:ext cx="7871520" cy="418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8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965290" y="395927"/>
            <a:ext cx="7550060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Тесты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673639" y="980728"/>
            <a:ext cx="8471105" cy="35786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Для Информатики я увидела два вида  тестов: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Коротенькие  (на 3-4 вопроса после текущего параграфа) 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Посмотрим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? 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8344"/>
            <a:ext cx="7230379" cy="406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827584" y="4293096"/>
            <a:ext cx="2232248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965290" y="395927"/>
            <a:ext cx="7550060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Тесты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504767" y="980728"/>
            <a:ext cx="8471105" cy="8280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 контрольные </a:t>
            </a:r>
            <a:r>
              <a:rPr lang="ru-RU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работы 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(по темам каждого полугодия), гораздо более объемные. Вот 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пример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! 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Но Информатика </a:t>
            </a:r>
            <a:r>
              <a:rPr lang="ru-RU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колледже – ВСЕГО полгода, так что большинство тем рассматривается 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пунктирно</a:t>
            </a:r>
            <a:r>
              <a:rPr lang="ru-RU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Использовать же контрольные работы </a:t>
            </a: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 t="23658" r="23250" b="7019"/>
          <a:stretch/>
        </p:blipFill>
        <p:spPr bwMode="auto">
          <a:xfrm>
            <a:off x="965290" y="1700807"/>
            <a:ext cx="5694942" cy="377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965290" y="1916832"/>
            <a:ext cx="377503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965290" y="395927"/>
            <a:ext cx="7550060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Тесты (и другие ресурсы)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504767" y="980728"/>
            <a:ext cx="8471105" cy="8280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Но 1С предлагает возможность создания тестов, а также  других ресурсов самим!!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 возможностях создания ресурсов говорится на многих </a:t>
            </a:r>
            <a:r>
              <a:rPr lang="ru-RU" sz="2400" dirty="0" err="1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вебинарах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методистов 1С.</a:t>
            </a:r>
            <a:r>
              <a:rPr lang="en-US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 всегда предлагаются для скачивания презентации по </a:t>
            </a:r>
            <a:r>
              <a:rPr lang="ru-RU" sz="2400" dirty="0" err="1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вебинару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Приведу примеры названий презентаций.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Как_создать_собственный_интерактивный_ресурс_в_1СОбразовании.</a:t>
            </a:r>
            <a:r>
              <a:rPr lang="en-US" sz="2400" dirty="0" err="1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pptx</a:t>
            </a:r>
            <a:endParaRPr lang="ru-RU" sz="2400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Вебинар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по проектному обучению.</a:t>
            </a:r>
            <a:r>
              <a:rPr lang="en-US" sz="2400" dirty="0" err="1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ppt</a:t>
            </a:r>
            <a:endParaRPr lang="ru-RU" sz="2400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Новости можно узнать по адресу: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https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://obrazovanie.1c.ru/events/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Есть и «монументальный труд»  - </a:t>
            </a:r>
            <a:r>
              <a:rPr lang="ru-RU" sz="2400" dirty="0" smtClean="0"/>
              <a:t>книга </a:t>
            </a:r>
            <a:r>
              <a:rPr lang="ru-RU" sz="2400" dirty="0"/>
              <a:t>методических рекомендаций по использованию системы в учебном </a:t>
            </a:r>
            <a:r>
              <a:rPr lang="ru-RU" sz="2400" dirty="0" smtClean="0"/>
              <a:t>процессе.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ttp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://obrazovanie.1c.ru/books/guidelines/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Использовать же контрольные работы </a:t>
            </a: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54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965290" y="395927"/>
            <a:ext cx="7550060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Тесты (и другие ресурсы)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504767" y="980728"/>
            <a:ext cx="8471105" cy="3744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Но читать, как обычно, не очень хочется))))).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 это предусмотрели разработчики.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самой системе встроено описание тестов в методических рекомендациях.  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Вот тут!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Правда, не все может создать учитель.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Использовать же контрольные работы </a:t>
            </a: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4541"/>
            <a:ext cx="6899920" cy="388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8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965290" y="395927"/>
            <a:ext cx="7550060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Тесты (и другие ресурсы)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504767" y="980728"/>
            <a:ext cx="8471105" cy="3744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Поэтому разработчики предлагают </a:t>
            </a:r>
            <a:r>
              <a:rPr lang="ru-RU" sz="2400" dirty="0" err="1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видеоинструкции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прямо к тестам . 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Вот здесь!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Хотя студенты тоже жаловались, что нельзя быстренько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прокрутить. 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Использовать же контрольные работы </a:t>
            </a: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834" b="-1396"/>
          <a:stretch/>
        </p:blipFill>
        <p:spPr bwMode="auto">
          <a:xfrm>
            <a:off x="2411760" y="1844824"/>
            <a:ext cx="6019774" cy="45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8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965290" y="395927"/>
            <a:ext cx="7550060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Futura PT Demi" pitchFamily="34" charset="-52"/>
              </a:rPr>
              <a:t>Тесты (и другие ресурсы)</a:t>
            </a:r>
            <a:endParaRPr lang="ru-RU" altLang="ru-RU" sz="28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504767" y="980728"/>
            <a:ext cx="8471105" cy="3744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Предлагаются не только тесты, но и те ресурсы, которые рассказывают о том, что потом будет проверяться в тестах.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А именно, </a:t>
            </a:r>
          </a:p>
          <a:p>
            <a:pPr>
              <a:buClr>
                <a:srgbClr val="C00000"/>
              </a:buClr>
              <a:buFontTx/>
              <a:buChar char="-"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страничка, где можно поставить картинку (к сожалению, не регулируются в размерах), звук, и ссылку на </a:t>
            </a:r>
            <a:r>
              <a:rPr lang="en-US" sz="2400" dirty="0" err="1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Youtube</a:t>
            </a: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-ролик. </a:t>
            </a:r>
          </a:p>
          <a:p>
            <a:pPr>
              <a:buClr>
                <a:srgbClr val="C00000"/>
              </a:buClr>
              <a:buFontTx/>
              <a:buChar char="-"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Ресурс со своего диска (но не более 5 МБ, и, его надо загрузить к себе, прежде, чем запустить)</a:t>
            </a:r>
          </a:p>
          <a:p>
            <a:pPr>
              <a:buClr>
                <a:srgbClr val="C00000"/>
              </a:buClr>
              <a:buFontTx/>
              <a:buChar char="-"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 ТЕСТЫ!!!! </a:t>
            </a:r>
          </a:p>
          <a:p>
            <a:pPr>
              <a:buClr>
                <a:srgbClr val="C00000"/>
              </a:buClr>
              <a:buFontTx/>
              <a:buChar char="-"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 я не буду рассказывать об их видах. Я покажу наши труды.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Отмечу только, что этот инструмент позволяет подготовить не только авторские тесты, но и подготовить материалы по тем предметам, которых нет в БАЗЕ. 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Итак, начнем!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sz="24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Использовать же контрольные работы </a:t>
            </a:r>
          </a:p>
          <a:p>
            <a:pPr marL="0" indent="0">
              <a:buClr>
                <a:srgbClr val="C00000"/>
              </a:buClr>
              <a:buNone/>
            </a:pP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72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590</Words>
  <Application>Microsoft Office PowerPoint</Application>
  <PresentationFormat>Экран (4:3)</PresentationFormat>
  <Paragraphs>243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55</cp:revision>
  <dcterms:modified xsi:type="dcterms:W3CDTF">2023-11-29T16:53:03Z</dcterms:modified>
</cp:coreProperties>
</file>